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1" r:id="rId3"/>
    <p:sldId id="296" r:id="rId4"/>
    <p:sldId id="282" r:id="rId5"/>
    <p:sldId id="283" r:id="rId6"/>
    <p:sldId id="298" r:id="rId7"/>
    <p:sldId id="284" r:id="rId8"/>
    <p:sldId id="285" r:id="rId9"/>
    <p:sldId id="299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0" r:id="rId20"/>
    <p:sldId id="295" r:id="rId21"/>
    <p:sldId id="30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180"/>
    <a:srgbClr val="AFC4C7"/>
    <a:srgbClr val="D9E9E9"/>
    <a:srgbClr val="04260D"/>
    <a:srgbClr val="EEE0DE"/>
    <a:srgbClr val="073F16"/>
    <a:srgbClr val="E9FBD9"/>
    <a:srgbClr val="5C005C"/>
    <a:srgbClr val="E5FAD2"/>
    <a:srgbClr val="CDF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657" autoAdjust="0"/>
  </p:normalViewPr>
  <p:slideViewPr>
    <p:cSldViewPr snapToGrid="0">
      <p:cViewPr varScale="1">
        <p:scale>
          <a:sx n="108" d="100"/>
          <a:sy n="108" d="100"/>
        </p:scale>
        <p:origin x="-55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CB707-27DE-448A-8E8B-84649D3D5A5F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C858E-7506-4FD9-923C-BBD8873B12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10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C858E-7506-4FD9-923C-BBD8873B122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85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C858E-7506-4FD9-923C-BBD8873B122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64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30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23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3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7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55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43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1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20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73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EF19-1581-45ED-9DC9-1C1E924B4487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E015-E6E2-4D7A-A645-02CD4C5C4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75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54"/>
          </a:xfrm>
          <a:prstGeom prst="rect">
            <a:avLst/>
          </a:prstGeom>
          <a:ln>
            <a:solidFill>
              <a:srgbClr val="6D818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9" y="174027"/>
            <a:ext cx="688942" cy="89725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144191" y="506222"/>
            <a:ext cx="4607872" cy="39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ГБУ «Центр развития ЖК и ДК Кузбасса»</a:t>
            </a:r>
            <a:endParaRPr lang="ru-RU" sz="10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560070" y="2259324"/>
            <a:ext cx="5385290" cy="170674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Сберегаем электроэнергию!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1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75739" y="308921"/>
            <a:ext cx="10610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Периодически чистите плафоны и лампы!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933" y="1923483"/>
            <a:ext cx="54467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Не чистившиеся в течение года лампы и люстры пропускают на 30% света меньше даже в сравнительно чистой среде. На кухне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 газовой плитой лампочки грязнятся намного быстрее.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2050" name="Picture 2" descr="194 Woman On Step Stool Illustrations &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857" y1="18791" x2="62857" y2="18791"/>
                        <a14:foregroundMark x1="55510" y1="17647" x2="55510" y2="17647"/>
                        <a14:foregroundMark x1="71837" y1="17974" x2="71837" y2="17974"/>
                        <a14:foregroundMark x1="67959" y1="25654" x2="67959" y2="25654"/>
                        <a14:foregroundMark x1="82653" y1="28922" x2="82653" y2="28922"/>
                        <a14:foregroundMark x1="79184" y1="47222" x2="79184" y2="47222"/>
                        <a14:foregroundMark x1="67959" y1="38235" x2="67959" y2="38235"/>
                        <a14:foregroundMark x1="74286" y1="62092" x2="74286" y2="62092"/>
                        <a14:foregroundMark x1="30408" y1="39706" x2="30408" y2="39706"/>
                        <a14:foregroundMark x1="36939" y1="18791" x2="36939" y2="18791"/>
                        <a14:foregroundMark x1="55102" y1="12582" x2="55102" y2="12582"/>
                        <a14:foregroundMark x1="47143" y1="15523" x2="47143" y2="15523"/>
                        <a14:foregroundMark x1="50204" y1="14052" x2="50204" y2="14052"/>
                        <a14:foregroundMark x1="44286" y1="16667" x2="44286" y2="16667"/>
                        <a14:foregroundMark x1="63265" y1="7516" x2="63265" y2="7516"/>
                        <a14:foregroundMark x1="55918" y1="14706" x2="55918" y2="14706"/>
                        <a14:foregroundMark x1="60408" y1="12092" x2="60408" y2="12092"/>
                        <a14:foregroundMark x1="69592" y1="13235" x2="69592" y2="13235"/>
                        <a14:foregroundMark x1="70204" y1="13725" x2="70204" y2="13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6" y="1078361"/>
            <a:ext cx="4471900" cy="55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0022" y="267635"/>
            <a:ext cx="6064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Светлые стены лучше!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6862" y="1568803"/>
            <a:ext cx="6427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Сквозь окна, выходящие на север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частично на запад и восток, проходит рассеянный солнечный свет. Для улучшения естественного освещения таких комнат отделку стен рекомендуется делать светлой: светлые стены отражают 70 – 80% света, в то время как темные – только 10 – 15%.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sp>
        <p:nvSpPr>
          <p:cNvPr id="3" name="AutoShape 2" descr="Фото Светлая комната, более 32 000 качественных бесплатных стоковы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8" y="293729"/>
            <a:ext cx="6372222" cy="63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68982" y="213434"/>
            <a:ext cx="10835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FF00"/>
                </a:solidFill>
                <a:latin typeface="+mj-lt"/>
              </a:rPr>
              <a:t>Применяйте современные энергосберегающие лампы!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90846" y="2286000"/>
            <a:ext cx="59787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Заменив </a:t>
            </a:r>
            <a:r>
              <a:rPr lang="ru-RU" sz="3200" dirty="0">
                <a:solidFill>
                  <a:schemeClr val="bg1"/>
                </a:solidFill>
              </a:rPr>
              <a:t>все лампы накаливания в квартире на светодиодные, можно значительно снизить затраты на электроэнергию.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167" b="73241" l="20469" r="57969">
                        <a14:foregroundMark x1="47708" y1="50278" x2="47708" y2="50278"/>
                        <a14:foregroundMark x1="49375" y1="56204" x2="49375" y2="56204"/>
                        <a14:foregroundMark x1="33594" y1="42222" x2="33594" y2="42222"/>
                        <a14:foregroundMark x1="30365" y1="45556" x2="30365" y2="45556"/>
                        <a14:foregroundMark x1="56198" y1="41111" x2="56198" y2="41111"/>
                        <a14:foregroundMark x1="55625" y1="42963" x2="55625" y2="42963"/>
                        <a14:foregroundMark x1="54740" y1="42593" x2="54740" y2="42593"/>
                        <a14:foregroundMark x1="54375" y1="41667" x2="54375" y2="41667"/>
                        <a14:foregroundMark x1="49635" y1="56111" x2="49635" y2="56111"/>
                        <a14:foregroundMark x1="56458" y1="40556" x2="56458" y2="40556"/>
                        <a14:foregroundMark x1="56042" y1="41759" x2="56042" y2="41759"/>
                        <a14:foregroundMark x1="55833" y1="42407" x2="55833" y2="42407"/>
                        <a14:foregroundMark x1="55104" y1="43426" x2="55104" y2="43426"/>
                        <a14:foregroundMark x1="55365" y1="43333" x2="55365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4173" r="45895" b="26771"/>
          <a:stretch/>
        </p:blipFill>
        <p:spPr bwMode="auto">
          <a:xfrm>
            <a:off x="279191" y="2127736"/>
            <a:ext cx="4699590" cy="30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41" b="47315" l="53750" r="5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8" t="35970" r="42419" b="52768"/>
          <a:stretch/>
        </p:blipFill>
        <p:spPr bwMode="auto">
          <a:xfrm>
            <a:off x="4763806" y="2219119"/>
            <a:ext cx="600073" cy="101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0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3323" y="308921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Разогревайте в микроволновых печах!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09493" y="1587478"/>
            <a:ext cx="62601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chemeClr val="bg1"/>
                </a:solidFill>
              </a:rPr>
              <a:t>Микроволновые печи быстро вошли в наш быт. Они позволяют разогреть или разморозить продукт, потратив на него минимум не только времени, но и энергии. </a:t>
            </a:r>
            <a:br>
              <a:rPr lang="ru-RU" sz="3000" dirty="0" smtClean="0">
                <a:solidFill>
                  <a:schemeClr val="bg1"/>
                </a:solidFill>
              </a:rPr>
            </a:br>
            <a:r>
              <a:rPr lang="ru-RU" sz="3000" dirty="0" smtClean="0">
                <a:solidFill>
                  <a:schemeClr val="bg1"/>
                </a:solidFill>
              </a:rPr>
              <a:t>По сравнению с подобной процедурой, проделываемой на электропечи, в микроволновке процесс нагрева пищи происходит интенсивнее в пять и более раз.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7170" name="Picture 2" descr="C:\Users\malenkova\Downloads\pngwing.com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4" y="2379072"/>
            <a:ext cx="4212235" cy="26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63119" y="308921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Обратите внимание на дно посуды!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653" y="1806317"/>
            <a:ext cx="6831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Применяйте специальную посуду с утолщенным, обточенным дном диаметром, равным диаметру конфорки или несколько большим. Наилучшая передача тепла достигается при тесном контакте между поверхностью конфорки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дном посуды. Пользование посудой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 искривленным дном может привести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 перерасходу электроэнергии до 40 – 60%.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8194" name="Picture 2" descr="Halaman Unduh untuk file Gas Stove Clipart yang k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6" y="900831"/>
            <a:ext cx="4758845" cy="47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5004" y="320389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Удалите накипь!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660" y="1763326"/>
            <a:ext cx="61258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Своевременно удаляйте твердый осадок на внутренних стенках посуды. Накипь образуется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 результате многократного нагревания и кипячения воды. Она плохо пропускает тепло, поэтому вода нагревается медленно.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9218" name="Picture 2" descr="C:\Users\malenkova\Downloads\pngwing.com (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87" y="1920769"/>
            <a:ext cx="3449947" cy="34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58154" y="308921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Заполняйте холодильник!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9492" y="1557970"/>
            <a:ext cx="6392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Держите камеру холодильника постоянно заполненной, храня там и те продукты, которым такое хранение желательно, но не обязательно (консервы, соленья и т.д.). В заполненной камере сохраняется более равномерная температура и реже включается холодильный агрегат.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10242" name="Picture 2" descr="C:\Users\malenkova\Downloads\pngwing.com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5" y="2072202"/>
            <a:ext cx="3802153" cy="36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0892" y="308921"/>
            <a:ext cx="10218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Рассортируйте и упакуйте продукты!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42438" y="1301710"/>
            <a:ext cx="62467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chemeClr val="bg1"/>
                </a:solidFill>
              </a:rPr>
              <a:t>Рассортированные продукты избавят вас от долгих поисков и сократят время открытия дверок. Пусть они будут плотно закрыты, регулярно проверяйте чистоту и целостность резинового уплотнителя. В морозильную камеру продукты следует класть хорошенько упакованными или в закрытой посуде, чтобы никакие запахи не проникали внутрь холодильника.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11268" name="Picture 4" descr="Запах в холодильнике | в домашних условиях | как избавиться, убрат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51" y1="33981" x2="21351" y2="33981"/>
                        <a14:foregroundMark x1="21081" y1="70227" x2="21081" y2="70227"/>
                        <a14:foregroundMark x1="16757" y1="62460" x2="16757" y2="62460"/>
                        <a14:foregroundMark x1="44595" y1="25566" x2="44595" y2="25566"/>
                        <a14:foregroundMark x1="47297" y1="55016" x2="47297" y2="55016"/>
                        <a14:foregroundMark x1="45946" y1="71845" x2="45946" y2="71845"/>
                        <a14:foregroundMark x1="22162" y1="64725" x2="22162" y2="64725"/>
                        <a14:foregroundMark x1="68378" y1="43042" x2="68378" y2="43042"/>
                        <a14:foregroundMark x1="18378" y1="46278" x2="18378" y2="46278"/>
                        <a14:foregroundMark x1="68378" y1="26214" x2="68378" y2="26214"/>
                        <a14:foregroundMark x1="73243" y1="25890" x2="73243" y2="25890"/>
                        <a14:foregroundMark x1="78919" y1="30744" x2="78919" y2="30744"/>
                        <a14:foregroundMark x1="83514" y1="48220" x2="83514" y2="48220"/>
                        <a14:foregroundMark x1="81622" y1="44337" x2="81622" y2="44337"/>
                        <a14:foregroundMark x1="23514" y1="47249" x2="23514" y2="47249"/>
                        <a14:foregroundMark x1="21081" y1="27508" x2="21081" y2="27508"/>
                        <a14:foregroundMark x1="79189" y1="74110" x2="79189" y2="74110"/>
                        <a14:foregroundMark x1="90811" y1="68608" x2="90811" y2="68608"/>
                        <a14:foregroundMark x1="54054" y1="24595" x2="54054" y2="24595"/>
                        <a14:foregroundMark x1="54595" y1="33010" x2="54595" y2="33010"/>
                        <a14:backgroundMark x1="64054" y1="92233" x2="64054" y2="92233"/>
                        <a14:backgroundMark x1="76757" y1="96764" x2="76757" y2="96764"/>
                        <a14:backgroundMark x1="69459" y1="97087" x2="69459" y2="97087"/>
                        <a14:backgroundMark x1="64324" y1="97087" x2="64324" y2="97087"/>
                        <a14:backgroundMark x1="53243" y1="97735" x2="53243" y2="97735"/>
                        <a14:backgroundMark x1="44595" y1="95469" x2="44595" y2="95469"/>
                        <a14:backgroundMark x1="34054" y1="95469" x2="34054" y2="95469"/>
                        <a14:backgroundMark x1="61892" y1="62783" x2="61892" y2="62783"/>
                        <a14:backgroundMark x1="9730" y1="86731" x2="9730" y2="86731"/>
                        <a14:backgroundMark x1="11892" y1="96440" x2="11892" y2="96440"/>
                        <a14:backgroundMark x1="34324" y1="97411" x2="34324" y2="97411"/>
                        <a14:backgroundMark x1="44595" y1="96117" x2="44595" y2="96117"/>
                        <a14:backgroundMark x1="40270" y1="96440" x2="40270" y2="96440"/>
                        <a14:backgroundMark x1="52703" y1="96440" x2="52703" y2="96440"/>
                        <a14:backgroundMark x1="49189" y1="91586" x2="49189" y2="91586"/>
                        <a14:backgroundMark x1="70270" y1="26861" x2="70270" y2="26861"/>
                        <a14:backgroundMark x1="69730" y1="24919" x2="69730" y2="24919"/>
                        <a14:backgroundMark x1="60541" y1="83172" x2="60541" y2="83172"/>
                        <a14:backgroundMark x1="50811" y1="84142" x2="50811" y2="84142"/>
                        <a14:backgroundMark x1="64054" y1="73139" x2="64054" y2="73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511"/>
            <a:ext cx="5402299" cy="45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9345" y="203432"/>
            <a:ext cx="106609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Не помещайте в холодильник горячие продукты!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976" y="2952812"/>
            <a:ext cx="6299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Дайте остыть приготовленной пище. Потери увеличиваются в 2%.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12290" name="Picture 2" descr="Не греется задняя решетка холодильника почем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23" y="1464521"/>
            <a:ext cx="4395593" cy="45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9614" y="1974682"/>
            <a:ext cx="66557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Ледяная «шуба» испарителя изолирует его от внутреннего объема, заставляя включаться чаще и работать каждый раз больше, накручивая на ваш счетчик лишние киловатты и изнашивая холодильный механизм.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3118" y="308921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Почаще размораживайте холодильник!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13314" name="Picture 2" descr="Как разморозить холодильник - Лайфхак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" b="100000" l="160" r="100000">
                        <a14:foregroundMark x1="33520" y1="50960" x2="33520" y2="50960"/>
                        <a14:foregroundMark x1="33120" y1="32160" x2="33120" y2="32160"/>
                        <a14:foregroundMark x1="36680" y1="51200" x2="36680" y2="51200"/>
                        <a14:foregroundMark x1="37320" y1="48400" x2="37320" y2="48400"/>
                        <a14:foregroundMark x1="32520" y1="44640" x2="32520" y2="44640"/>
                        <a14:foregroundMark x1="34800" y1="66720" x2="34800" y2="66720"/>
                        <a14:foregroundMark x1="34680" y1="84240" x2="34680" y2="84240"/>
                        <a14:foregroundMark x1="38840" y1="69520" x2="38840" y2="69520"/>
                        <a14:foregroundMark x1="38360" y1="61840" x2="38360" y2="61840"/>
                        <a14:foregroundMark x1="45320" y1="41040" x2="45320" y2="41040"/>
                        <a14:foregroundMark x1="41520" y1="47920" x2="41520" y2="47920"/>
                        <a14:foregroundMark x1="38840" y1="43120" x2="38840" y2="43120"/>
                        <a14:foregroundMark x1="33760" y1="40800" x2="33760" y2="40800"/>
                        <a14:foregroundMark x1="29440" y1="39520" x2="29440" y2="39520"/>
                        <a14:foregroundMark x1="50280" y1="20000" x2="50280" y2="20000"/>
                        <a14:foregroundMark x1="36440" y1="49200" x2="36440" y2="49200"/>
                        <a14:foregroundMark x1="43280" y1="45920" x2="43280" y2="45920"/>
                        <a14:foregroundMark x1="48600" y1="41600" x2="48600" y2="41600"/>
                        <a14:foregroundMark x1="48880" y1="40560" x2="48880" y2="40560"/>
                        <a14:foregroundMark x1="34280" y1="58800" x2="34280" y2="58800"/>
                        <a14:foregroundMark x1="50280" y1="46160" x2="50280" y2="46160"/>
                        <a14:foregroundMark x1="50520" y1="43360" x2="50520" y2="43360"/>
                        <a14:foregroundMark x1="33400" y1="66480" x2="33400" y2="66480"/>
                        <a14:foregroundMark x1="44440" y1="39280" x2="44440" y2="39280"/>
                        <a14:backgroundMark x1="36440" y1="78640" x2="36440" y2="7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97" y="1509809"/>
            <a:ext cx="8380745" cy="41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1937" y="298219"/>
            <a:ext cx="5568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Уходя, гасите свет!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086" y="1957173"/>
            <a:ext cx="64916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Выключать нужно не только свет,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но все ненужные электроприборы. Ваши лампочки и домашняя техника имеют ограниченный ресурс использования. И если они будут работать впустую меньше,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то дольше вам прослужат.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21" y="1644923"/>
            <a:ext cx="488941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9345" y="308921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Пользуйтесь программой экономии энергии!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246" y="1860040"/>
            <a:ext cx="53565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Для стирки не очень загрязненного белья хватит нагрева воды до 60 °С. Применение качественных порошков также помогает сделать белье чище, без излишних затрат энергии.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14338" name="Picture 2" descr="C:\Users\malenkova\Downloads\pngwing.com 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85" y="1487293"/>
            <a:ext cx="4484289" cy="42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9345" y="308921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Своевременно очищайте фильтры пылесоса!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10884" y="1543517"/>
            <a:ext cx="55059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chemeClr val="bg1"/>
                </a:solidFill>
              </a:rPr>
              <a:t>Для эффективной работы пылесоса большое значение имеет хорошая очистка пылесборника. Забитые пылью фильтры затрудняют работу пылесоса, уменьшают тягу воздуха. Работая на забитых фильтрах, пылесос потратит уйму лишней электроэнергии и вряд ли прослужит долго!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15362" name="Picture 2" descr="C:\Users\malenkova\Downloads\pngwing.com (1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3" y="2147776"/>
            <a:ext cx="5493932" cy="28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78905" y="308921"/>
            <a:ext cx="5962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Держите окна в чистоте!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651" y="2151727"/>
            <a:ext cx="60711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Запыленные стекла могут поглощать до 30% света. Содержите их в надлежащей чистоте, это еще и показатель вашей опрятности.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1026" name="Picture 2" descr="C:\Users\malenkova\Downloads\pngwing.com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2" y="1408862"/>
            <a:ext cx="4328745" cy="43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0112" y="99231"/>
            <a:ext cx="87146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Дайте доступ дневному свету, раздвиньте занавески!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5999" y="1871096"/>
            <a:ext cx="57736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Не превращайте ваши шторы и занавески в светомаскировку, постарайтесь найти разумный баланс между вашим представлением  об уюте и функциональным назначением окон – пропускать дневной свет!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2050" name="Picture 2" descr="Как устранить неприятный запах в комнат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"/>
          <a:stretch/>
        </p:blipFill>
        <p:spPr bwMode="auto">
          <a:xfrm>
            <a:off x="850167" y="2118861"/>
            <a:ext cx="4548309" cy="338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6947" y="344109"/>
            <a:ext cx="10318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Рационально размещайте светильники!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1715" y="1490277"/>
            <a:ext cx="59523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Вообще-то место для светильников в комнатах обычно определено – по центру помещения, и от вас мало что зависит. Но если в углу кухни темновато или же трудно разглядеть буквы, сидя за столом или в кресле, то следует подумать о местном освещении.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3074" name="Picture 2" descr="Человек читает книгу и сидит в кресл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8" y="2071154"/>
            <a:ext cx="5043840" cy="33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63119" y="207854"/>
            <a:ext cx="10747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Применяйте светильники с раздельным выключением части ламп!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933" y="1758820"/>
            <a:ext cx="62078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Такие светильники весьма практичны. Нужен свет </a:t>
            </a:r>
            <a:r>
              <a:rPr lang="ru-RU" sz="2800" dirty="0" err="1" smtClean="0">
                <a:solidFill>
                  <a:schemeClr val="bg1"/>
                </a:solidFill>
              </a:rPr>
              <a:t>поярче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– выключайте все лампы, а когда большой свет не нужен, можете отключить их часть. Полезно для экономии, полезно и для уюта.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При неярком свете можно многое делать – например, беседовать, смотреть телевизор или просто отдыхать.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229307" y="1408183"/>
            <a:ext cx="4164421" cy="3817088"/>
            <a:chOff x="6854845" y="1408183"/>
            <a:chExt cx="4164421" cy="3817088"/>
          </a:xfrm>
        </p:grpSpPr>
        <p:pic>
          <p:nvPicPr>
            <p:cNvPr id="1026" name="Picture 2" descr="Значок люстры в мультяшном стиле PNG , значки стиля, мультфильм иконки, в  иконах PNG картинки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0" b="76563" l="5156" r="928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645" y="1408183"/>
              <a:ext cx="3817088" cy="381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alenkova\Downloads\pngwing.com (12)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4"/>
            <a:stretch/>
          </p:blipFill>
          <p:spPr bwMode="auto">
            <a:xfrm rot="10800000">
              <a:off x="6854845" y="3721395"/>
              <a:ext cx="1965584" cy="1027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alenkova\Downloads\pngwing.com (12)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4"/>
            <a:stretch/>
          </p:blipFill>
          <p:spPr bwMode="auto">
            <a:xfrm rot="10800000">
              <a:off x="9053682" y="3721395"/>
              <a:ext cx="1965584" cy="1027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92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63119" y="308921"/>
            <a:ext cx="100086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Правильно выбирайте световые приборы!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269" y="1811215"/>
            <a:ext cx="61211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Для каждого светильника существует свое распределение светового потока. Одни предназначены, чтобы, собирать весь свет в один мощный пучок, другие, напротив, рассеивают его равномерно во все стороны.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sp>
        <p:nvSpPr>
          <p:cNvPr id="9" name="AutoShape 6" descr="Люстра различного типа установлена. различные подвесные светильники коллекции 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16929" r="38012" b="14360"/>
          <a:stretch/>
        </p:blipFill>
        <p:spPr bwMode="auto">
          <a:xfrm>
            <a:off x="6954715" y="1441622"/>
            <a:ext cx="4712676" cy="4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3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02116" y="308921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Используйте световые регуляторы!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3645" y="1743279"/>
            <a:ext cx="64447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Существует масса практичных устройств, благодаря которым мы можем уменьшить свечение лампы – от полного накала лампы до едва различимого. Это часто бывает удобно, например, когда светильник используется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 дежурном режиме, в виде ночника.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2050" name="Picture 2" descr="Потолочная лампа Xiaomi Yeelight ceiling lamp 650 - «Это лучшее, что может  освещать комнату» | отзыв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b="5029"/>
          <a:stretch/>
        </p:blipFill>
        <p:spPr bwMode="auto">
          <a:xfrm>
            <a:off x="340240" y="2126511"/>
            <a:ext cx="4958317" cy="34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81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1523" y="308921"/>
            <a:ext cx="10928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Применяйте датчики присутствия!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3938" y="1559848"/>
            <a:ext cx="57872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Эти чувствительные приборы, тонко реагирующие на движущиеся объекты или людей, устанавливаются в помещениях, которые посещаются периодически. Удобно их применять при освещении длинных коридоров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и «карманов».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99231"/>
            <a:ext cx="1188823" cy="118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8" y="5891673"/>
            <a:ext cx="688942" cy="897254"/>
          </a:xfrm>
          <a:prstGeom prst="rect">
            <a:avLst/>
          </a:prstGeom>
        </p:spPr>
      </p:pic>
      <p:pic>
        <p:nvPicPr>
          <p:cNvPr id="5125" name="Picture 5" descr="C:\Users\malenkova\Desktop\sss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2178" r="11116"/>
          <a:stretch/>
        </p:blipFill>
        <p:spPr bwMode="auto">
          <a:xfrm>
            <a:off x="369277" y="2348489"/>
            <a:ext cx="5216769" cy="29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623</Words>
  <Application>Microsoft Office PowerPoint</Application>
  <PresentationFormat>Произвольный</PresentationFormat>
  <Paragraphs>45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Сберегаем электроэнергию!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Анастасия</dc:creator>
  <cp:lastModifiedBy>Янина Маленкова</cp:lastModifiedBy>
  <cp:revision>145</cp:revision>
  <dcterms:created xsi:type="dcterms:W3CDTF">2022-03-25T04:33:00Z</dcterms:created>
  <dcterms:modified xsi:type="dcterms:W3CDTF">2022-09-19T08:00:05Z</dcterms:modified>
</cp:coreProperties>
</file>